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28_74EE104C.xml" ContentType="application/vnd.ms-powerpoint.comments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56" r:id="rId2"/>
    <p:sldId id="259" r:id="rId3"/>
    <p:sldId id="260" r:id="rId4"/>
    <p:sldId id="280" r:id="rId5"/>
    <p:sldId id="271" r:id="rId6"/>
    <p:sldId id="281" r:id="rId7"/>
    <p:sldId id="270" r:id="rId8"/>
    <p:sldId id="282" r:id="rId9"/>
    <p:sldId id="284" r:id="rId10"/>
    <p:sldId id="293" r:id="rId11"/>
    <p:sldId id="296" r:id="rId12"/>
    <p:sldId id="283" r:id="rId13"/>
    <p:sldId id="263" r:id="rId14"/>
    <p:sldId id="295" r:id="rId15"/>
    <p:sldId id="294" r:id="rId16"/>
    <p:sldId id="258" r:id="rId17"/>
    <p:sldId id="286" r:id="rId18"/>
    <p:sldId id="273" r:id="rId19"/>
    <p:sldId id="276" r:id="rId20"/>
    <p:sldId id="287" r:id="rId21"/>
    <p:sldId id="288" r:id="rId22"/>
    <p:sldId id="289" r:id="rId23"/>
    <p:sldId id="290" r:id="rId24"/>
    <p:sldId id="291" r:id="rId25"/>
    <p:sldId id="292" r:id="rId26"/>
    <p:sldId id="272" r:id="rId27"/>
    <p:sldId id="275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0BE4701-9B9A-3689-7823-DB1AB3DEFA16}" name="Gabriel Carsenat" initials="GC" userId="e98646d8cc2b9f1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151"/>
    <a:srgbClr val="FB8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16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omments/modernComment_128_74EE104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055259E-45E4-4BC8-93E3-FDB818A07199}" authorId="{20BE4701-9B9A-3689-7823-DB1AB3DEFA16}" created="2025-06-07T08:13:30.868">
    <pc:sldMkLst xmlns:pc="http://schemas.microsoft.com/office/powerpoint/2013/main/command">
      <pc:docMk/>
      <pc:sldMk cId="1961758796" sldId="296"/>
    </pc:sldMkLst>
    <p188:txBody>
      <a:bodyPr/>
      <a:lstStyle/>
      <a:p>
        <a:r>
          <a:rPr lang="fr-FR"/>
          <a:t>UNITés!!!!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34.05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386 92 24575,'0'-2'0,"0"0"0,-1 1 0,1-2 0,-1 2 0,0-1 0,1 0 0,-1 0 0,0 0 0,0 1 0,1-1 0,-1 0 0,-1 1 0,2-1 0,-4-2 0,-23-19 0,11 10 0,12 10 0,1 0 0,-1 0 0,0 1 0,0 0 0,0 0 0,-1 0 0,1 0 0,0 0 0,0 2 0,-1-2 0,1 1 0,-10 0 0,-6 0 0,-35 3 0,21-1 0,31-1 0,-1 0 0,0 0 0,1 1 0,-1-1 0,1 1 0,-1-1 0,1 2 0,-1-1 0,1 0 0,-1 1 0,1-1 0,0 1 0,0-1 0,0 1 0,0 1 0,0-1 0,0 0 0,1 0 0,-1 1 0,1 0 0,0 0 0,-1 0 0,2 0 0,-4 4 0,-10 16 0,1-1 0,-12 28 0,21-40 0,1 1 0,1 0 0,-1 0 0,2 0 0,0 1 0,0 0 0,0 15 0,1 2 0,3 83 0,0-103 0,-1 0 0,1 0 0,0-1 0,1 1 0,0-1 0,1 0 0,0 1 0,-1-1 0,2-1 0,0 1 0,0-1 0,1 1 0,0-1 0,0-1 0,0 0 0,0 0 0,1 0 0,1 0 0,13 7 0,-12-7 0,13 8 0,34 16 0,-47-26 0,-1 0 0,1-1 0,0-1 0,1 0 0,-1 1 0,0-2 0,15 1 0,7-2 0,-13 1 0,0 0 0,-1-2 0,1 0 0,18-4 0,-32 4 0,1-1 0,-1 1 0,0-1 0,0 0 0,0 0 0,0-1 0,0 1 0,-1-1 0,0 0 0,1 0 0,-1 0 0,0 0 0,0-1 0,0 1 0,4-6 0,-3 0 0,1 1 0,-1-1 0,-1 1 0,1-1 0,-1 0 0,2-12 0,-2 5 0,2-5 0,-1 0 0,-1 0 0,0-22 0,-3 31 0,0-6 0,0 0 0,-6-36 0,5 48 0,-1-1 0,0 1 0,0 0 0,-1 0 0,1 0 0,-1 0 0,-1 0 0,0 1 0,0-1 0,1 1 0,-10-9 0,5 6 0,2-1 0,-1 0 0,0-1 0,1 0 0,-9-21 0,-1-1 0,2 11-1365,8 12-5461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6-04T23:04:58.22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1,'6'0,"6"0,8 0,6 0,3 0,3 0,17 0,12 0,0 0,-4 0,-6 0,-7 0,-5 0,-4 5,-8 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6-04T23:04:59.36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34,'0'-5,"6"-3,12 2,9 0,11 2,4 2,6 0,0 2,9 0,-1 0,-3 0,-12 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6-04T23:05:00.64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0,'6'0,"7"0,6 0,7 0,3 0,19 11,7 9,-1 2,-3-4,-6-4,-5-6,-3-2,-3-4,-2-1,0-2,-1 0,0 6,-5 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6-04T23:05:01.47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1,'6'0,"7"0,12 0,7 0,5 0,0 0,0 0,-1 0,-1 0,10 5,2 2,0 0,-4-1,-9-2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56.92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91 24575,'0'0'0,"0"1"0,0-1 0,0 0 0,0 0 0,0 1 0,0-1 0,0 1 0,0-1 0,0 1 0,1-1 0,-1 0 0,0 0 0,0 1 0,0-1 0,1 1 0,-1-1 0,0 1 0,0-1 0,0 0 0,0 0 0,0 0 0,1 1 0,-1-1 0,1 0 0,-1 1 0,0-1 0,1 0 0,-1 1 0,0-1 0,0 0 0,1 0 0,-1 0 0,1 0 0,-1 0 0,1 0 0,-1 0 0,0 0 0,0 0 0,1 0 0,-1 0 0,1 0 0,0 0 0,-1 0 0,0 0 0,0 0 0,1 0 0,-1 0 0,1 0 0,0-1 0,-1 1 0,2-1 0,-1 1 0,0-1 0,0 1 0,0-1 0,0 0 0,0 1 0,0-1 0,0 0 0,0 0 0,0 0 0,-1 1 0,1-1 0,0-1 0,1-1 0,5-20 0,-6 17 0,1 0 0,-1 0 0,2 0 0,-1 0 0,1 1 0,4-8 0,-7 12 0,1 0 0,1 0 0,-2 0 0,2 0 0,-1-1 0,0 2 0,0-1 0,0 0 0,1 0 0,-1 1 0,1-1 0,-1 0 0,0 0 0,1 1 0,-1 0 0,1-1 0,-1 1 0,1 0 0,-1 0 0,1-1 0,0 1 0,-1 0 0,1 1 0,-1-1 0,1 0 0,-1 1 0,1-1 0,-1 0 0,1 0 0,2 3 0,-3-3 0,0 0 0,0 1 0,1 0 0,-1 0 0,0 0 0,0 0 0,0 0 0,0 0 0,0 0 0,0 0 0,0 0 0,0 1 0,0-1 0,-1 0 0,0 0 0,1 1 0,0-1 0,0 0 0,-1 1 0,0-1 0,0 1 0,0-1 0,0 1 0,1-1 0,-1 1 0,0-1 0,0 1 0,-1 1 0,1 7 0,-2 1 0,0-1 0,-3 10 0,2-5 0,0-6-151,1 0-1,-1 0 0,0-1 0,-1 0 1,1 0-1,-2 1 0,1-2 1,-9 12-1,6-11-6674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58.70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30 90 24575,'-1'0'0,"0"0"0,-1 0 0,1 0 0,-1-1 0,1 0 0,0 1 0,0-1 0,-1 1 0,1-1 0,0 1 0,-1-1 0,2 0 0,-2 0 0,1 0 0,1 0 0,-2 1 0,1-2 0,1 1 0,-1 0 0,0 0 0,0 0 0,1-1 0,-1 1 0,0 0 0,0-1 0,1 2 0,0-2 0,0 1 0,-1-1 0,1 1 0,0 0 0,0-1 0,-1 1 0,1-1 0,1 1 0,-1-1 0,0 1 0,0 0 0,1 0 0,-1-1 0,0 1 0,0-1 0,1 1 0,0 0 0,0-1 0,-1 2 0,1-2 0,0 1 0,0 0 0,-1 0 0,1 0 0,1 0 0,-2 0 0,1 0 0,1 0 0,-2 0 0,4 0 0,5-5 0,0 2 0,1-1 0,18-4 0,-25 8 0,2-1 0,-1 2 0,-1-1 0,2 1 0,-1-1 0,0 1 0,1 0 0,-2 0 0,2 1 0,-1-1 0,0 1 0,5 1 0,-7-1 0,-1 0 0,1 0 0,-1 0 0,1 0 0,-1 1 0,1-1 0,-1 0 0,0 0 0,0 1 0,0-1 0,1 1 0,-2 0 0,1 0 0,1-1 0,-2 1 0,1 0 0,-1-1 0,1 1 0,0 0 0,-1 0 0,0 0 0,0 2 0,1 7 0,0-1 0,-3 20 0,2-16 0,0 10 0,0-14 0,0 0 0,-1 1 0,-3 14 0,3-22 0,1 0 0,-1 0 0,-1 0 0,1 0 0,-1 0 0,1 0 0,-1 0 0,1-1 0,-1 1 0,0 0 0,0-1 0,0 0 0,-1 0 0,1 1 0,-5 2 0,4-4 0,1 1 0,0-1 0,0 2 0,-1-2 0,2 1 0,-1 1 0,-4 3 0,6-6 0,0 1 0,0-1 0,0 0 0,0 1 0,0-1 0,0 0 0,0 1 0,0-1 0,0 0 0,0 0 0,0 0 0,0 0 0,0 1 0,0-1 0,0 1 0,0-1 0,0 0 0,0 1 0,0-1 0,0 0 0,0 0 0,0 0 0,0 0 0,0 1 0,0-1 0,0 0 0,0 1 0,0-1 0,0 0 0,1 1 0,-1-1 0,2 0 0,-2 1 0,2-1 0,-1 1 0,-1-1 0,2 1 0,-1-1 0,0 0 0,1 0 0,-2 0 0,2 0 0,-1 0 0,2 0 0,1 0 0,1 0-1,-2 0 1,2-1-1,-1 0 1,1 0-1,-1 0 1,0-1-1,0 1 1,0-1-1,5-3 0,3-2 22,-1 0 0,10-10 0,20-13-1443,-31 24-5404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02.68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 24575,'8'-1'0,"-1"1"0,1 0 0,-2 0 0,1 1 0,0 0 0,12 2 0,-19-3 0,2 1 0,-1-1 0,1 1 0,-1 0 0,1-1 0,-1 1 0,0 0 0,1 0 0,-1 0 0,0 0 0,0 0 0,0 0 0,1 0 0,-2 0 0,1 0 0,0 1 0,0-1 0,-1 1 0,1-2 0,0 2 0,0-1 0,-1 1 0,0-1 0,1 1 0,-1-1 0,1 1 0,-1-1 0,0 1 0,0-1 0,0 1 0,0-1 0,0 1 0,0-1 0,-1 3 0,0-2 0,1 1 0,-1-1 0,0 0 0,0 0 0,0 1 0,0-1 0,0 0 0,-1 0 0,1 0 0,0 0 0,-1 0 0,0-1 0,1 1 0,-1 0 0,0-1 0,0 1 0,0-1 0,0 0 0,-3 1 0,-13 13 0,18-15 0,0 0 0,0 0 0,0 0 0,0 0 0,0 0 0,0 0 0,0 0 0,0 0 0,0 0 0,0 0 0,0 0 0,0 1 0,0-1 0,0 0 0,0 0 0,0 0 0,0 0 0,0 0 0,0 0 0,0 0 0,0 1 0,0-1 0,0 0 0,0 0 0,0 0 0,0 0 0,0 0 0,0 0 0,0 0 0,0 1 0,0-1 0,0 0 0,0 0 0,0 0 0,0 0 0,0 0 0,0 0 0,0 0 0,0 0 0,0 0 0,0 0 0,0 0 0,0 0 0,0 0 0,0 0 0,0 0 0,0 0 0,1 0 0,-1 0 0,0 0 0,0 0 0,0 0 0,0 0 0,0 0 0,10 2 0,8-1 0,-6-1 0,1-2 0,17-3 0,-6 0 0,-23 5 0,0 0 0,0 0 0,-1 0 0,1 0 0,0 0 0,0-1 0,-1 1 0,1 0 0,0 0 0,0 0 0,-1 0 0,1 0 0,0 1 0,0-1 0,-1 0 0,1 0 0,0 0 0,0 0 0,-1 0 0,1 1 0,0-1 0,0 1 0,-1 0 0,1-1 0,0 0 0,0 1 0,-1-1 0,0 1 0,1 0 0,0-1 0,-1 1 0,1 0 0,-1-1 0,0 1 0,0-1 0,1 1 0,-1 0 0,1 0 0,-1-1 0,0 1 0,0 1 0,0-2 0,1 1 0,-1 0 0,0 0 0,0-1 0,-1 2 0,1 1 0,-1 0 0,0 0 0,1 0 0,-1 0 0,0 0 0,0 0 0,-1 0 0,1 0 0,-1-1 0,1 1 0,-3 2 0,1-1-170,-1 1-1,0-2 0,1 1 1,-2 0-1,1-1 0,0 1 1,-10 4-1,3-4-6655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06.79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103 1 24575,'-2'0'0,"0"0"0,-1 0 0,0 1 0,1-1 0,0 1 0,0-1 0,-1 1 0,1 0 0,1 0 0,-2 0 0,1 0 0,0 0 0,0 0 0,0 1 0,1-1 0,-1 1 0,0-1 0,-1 3 0,-2 3 0,-1 0 0,2 0 0,-7 13 0,-7 11 0,16-29 0,0 0 0,0 1 0,1 0 0,-1 0 0,1 0 0,-1-1 0,2 1 0,-2 0 0,1 0 0,1 0 0,-1 0 0,0 1 0,1-1 0,0 0 0,0 0 0,0 0 0,0 0 0,0 0 0,1 0 0,0 0 0,-1 0 0,1 0 0,1 4 0,0-4 0,0 1 0,0-2 0,0 1 0,1 0 0,-1 0 0,0-1 0,1 1 0,0-1 0,0 0 0,0 0 0,0 1 0,0-2 0,0 1 0,0-1 0,0 1 0,0-1 0,1 0 0,0 0 0,-1 0 0,5 0 0,-3 0 0,-1-1 0,1 1 0,-1-1 0,0 0 0,0 0 0,1 0 0,6-2 0,-9 2 0,-2-1 0,2 1 0,-1-1 0,0 1 0,1-1 0,-2 1 0,2-1 0,-1 0 0,0 1 0,0-2 0,0 1 0,0 1 0,0-1 0,0-1 0,-1 2 0,1-2 0,0 1 0,0 0 0,-1 0 0,1 0 0,0 0 0,-1-1 0,1 1 0,-1 0 0,0 0 0,0-1 0,0 1 0,0-2 0,1 2 0,-1 2 0,2 12 0,-1 4 0,1-1 0,6 26 0,4-17-1365,-7-15-5461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11.33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108 1 24575,'-9'0'0,"0"0"0,1 0 0,0 0 0,0 1 0,0 0 0,-13 3 0,19-3 0,0 0 0,-1-1 0,2 2 0,-1-1 0,0 0 0,0 0 0,0 0 0,1 1 0,-1-1 0,0 1 0,1-1 0,-1 2 0,1-2 0,0 1 0,-1 0 0,2-1 0,-2 2 0,1-1 0,1-1 0,-1 2 0,0-1 0,0 0 0,1 0 0,0 0 0,-1 4 0,1-5 0,-1 2 0,1-2 0,0 1 0,0 0 0,0-1 0,0 2 0,0-2 0,0 1 0,1 0 0,-1 0 0,1 0 0,-1-1 0,0 1 0,1 0 0,0-1 0,0 1 0,0-1 0,0 1 0,0-1 0,0 1 0,0-1 0,0 1 0,1-1 0,-1 1 0,0-1 0,2 1 0,2 0 0,-2 0 0,1-1 0,1 1 0,-2-1 0,2 0 0,-1 0 0,0-1 0,1 1 0,-1-1 0,6 0 0,15-1 0,-17 0 0,-1 0 0,1 1 0,0 0 0,13 2 0,-19-2 0,-1 1 0,1-1 0,0 1 0,-1 0 0,1-1 0,-1 1 0,1 0 0,-1 0 0,0-1 0,1 1 0,-1 0 0,1 0 0,-2 0 0,2 1 0,-1-2 0,0 2 0,0-1 0,0 1 0,-1-1 0,1 0 0,0 1 0,0-1 0,-1 1 0,1-1 0,0 1 0,-1 0 0,1 2 0,-1-1-33,1 0 0,-1 0-1,1 0 1,-1 0 0,0 0-1,0 0 1,0 0 0,-1 0 0,1 0-1,-1 0 1,1 0 0,-2 0-1,1 0 1,1 0 0,-2 0-1,1 0 1,-1 0 0,1-1 0,-2 1-1,2-1 1,-1 0 0,0 1-1,0-1 1,0 0 0,-1 0-1,0 1 1,1-2 0,-1 1 0,1-1-1,-1 1 1,0-1 0,1 1-1,-1-2 1,0 2 0,0-1-1,0-1 1,0 0 0,-1 1 0,1-1-1,-4 1 1,-7 0-6793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14.00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57 0 24575,'-1'1'0,"-2"0"0,2-1 0,-1 0 0,0 1 0,1 1 0,-2-2 0,2 1 0,-1 0 0,1 0 0,-1 0 0,1 1 0,-1-1 0,1 1 0,-2 1 0,-15 22 0,15-17 0,1-1 0,-1 1 0,2 0 0,-1-1 0,2 2 0,-1-2 0,0 1 0,1 0 0,1 0 0,0 0 0,-1 0 0,2-1 0,0 2 0,3 8 0,-3-14 0,1 1 0,-1-1 0,0 0 0,1 0 0,0 0 0,0 0 0,0-1 0,0 0 0,1 0 0,-1 1 0,1-1 0,6 2 0,-1 1 0,0-1 0,0-1 0,1 0 0,10 2 0,-17-5 0,0 0 0,0 0 0,1 0 0,-1 0 0,1-1 0,-1 1 0,0-1 0,1 1 0,-1-2 0,0 1 0,0 0 0,0-1 0,0 1 0,0-1 0,-1 1 0,1-1 0,0-1 0,2-1 0,-3 2 0,0 0 0,-1 1 0,2-2 0,-2 2 0,1-1 0,-1-1 0,1 2 0,-2-1 0,2-1 0,-1 1 0,0-1 0,0 1 0,0 0 0,-1-1 0,0 0 0,1 1 0,-1 0 0,1-1 0,-1 1 0,0-1 0,0 0 0,-1 1 0,1-1 0,-1-3 0,0 4 0,-1 0 0,2 1 0,-2-1 0,1 1 0,0-1 0,-1 1 0,1-1 0,-1 2 0,1-2 0,-1 1 0,1 0 0,-1 0 0,1 0 0,-1 0 0,0 0 0,1 0 0,-4 1 0,-35-12 0,37 12 0,-2-1 0,1-1 0,-2 2 0,1 0 0,1-1 0,-2 1 0,1 0 0,1 1 0,-2-1 0,-7 3 0,11-3 0,0 1 0,1 0 0,-1 0 0,1-1 0,-1 1 0,1 1 0,-1-2 0,1 2 0,-1-1 0,1 0 0,0 1 0,0-1 0,0 1 0,0-1 0,0 1 0,0-1 0,0 1 0,0-1 0,1 1 0,-1 0 0,1-1 0,0 1 0,-1 0 0,1 0 0,-1 0 0,1-1 0,0 1 0,0 0 0,1 3 0,1 10-1365,3-4-5461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25.01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460 0 24575,'-1'1'0,"1"-1"0,-1 1 0,-1-1 0,2 0 0,-1 0 0,0 1 0,0 0 0,1-1 0,-1 1 0,0-1 0,0 1 0,1 0 0,-1 0 0,0-1 0,0 1 0,1 0 0,0 0 0,-2 1 0,-9 20 0,9-17 0,-44 74 0,38-63 0,1 0 0,0 0 0,-5 18 0,-9 22 0,-45 88 0,59-127 0,-2-1 0,-21 30 0,18-29 0,0 0 0,-9 23 0,16-31 0,0 1 0,-1-1 0,-12 15 0,2-3 0,-6 21 0,8-15 0,-13 27 0,15-28 0,-21 32 0,26-49-1365,-1-1-5461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25.68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24575,'3'1'0,"-1"0"0,1 0 0,0 1 0,0-1 0,-1 0 0,0 0 0,0 2 0,1-2 0,-1 1 0,2 2 0,8 5 0,87 53 0,-83-53 0,23 21 0,-13-10 0,2-1 0,-11-7 0,-1 0 0,22 21 0,-27-24 0,23 17 0,8 8 0,-39-31 0,6 7 0,1-1 0,1 0 0,-1 0 0,1-1 0,24 13 0,-25-15 0,0-3 0,1 1 0,-1-1 0,1 0 0,18 2 0,-27-5-124,0 1 0,0-1 0,0 1 0,0 0 0,0-1 0,0 1-1,0 0 1,0 0 0,0 0 0,3 2 0,2 5-6702</inkml:trace>
</inkml:ink>
</file>

<file path=ppt/media/image1.jpg>
</file>

<file path=ppt/media/image10.jpeg>
</file>

<file path=ppt/media/image11.jpg>
</file>

<file path=ppt/media/image12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80.png>
</file>

<file path=ppt/media/image39.png>
</file>

<file path=ppt/media/image4.jpeg>
</file>

<file path=ppt/media/image40.png>
</file>

<file path=ppt/media/image41.png>
</file>

<file path=ppt/media/image42.png>
</file>

<file path=ppt/media/image420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1F385-58E0-4308-9948-22920A5F3F0E}" type="datetimeFigureOut">
              <a:rPr lang="en-GB" smtClean="0"/>
              <a:t>08/06/2025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437764-A992-4F18-A6D4-F111A745B3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610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Comment </a:t>
            </a:r>
            <a:r>
              <a:rPr lang="en-GB" dirty="0" err="1"/>
              <a:t>revisiter</a:t>
            </a:r>
            <a:r>
              <a:rPr lang="en-GB" dirty="0"/>
              <a:t> </a:t>
            </a:r>
            <a:r>
              <a:rPr lang="en-GB" dirty="0" err="1"/>
              <a:t>ce</a:t>
            </a:r>
            <a:r>
              <a:rPr lang="en-GB" dirty="0"/>
              <a:t> </a:t>
            </a:r>
            <a:r>
              <a:rPr lang="en-GB" dirty="0" err="1"/>
              <a:t>dispositif</a:t>
            </a:r>
            <a:r>
              <a:rPr lang="en-GB" dirty="0"/>
              <a:t> à priori banal, </a:t>
            </a:r>
            <a:r>
              <a:rPr lang="en-GB" dirty="0" err="1"/>
              <a:t>assez</a:t>
            </a:r>
            <a:r>
              <a:rPr lang="en-GB" dirty="0"/>
              <a:t> </a:t>
            </a:r>
            <a:r>
              <a:rPr lang="en-GB" dirty="0" err="1"/>
              <a:t>ancien</a:t>
            </a:r>
            <a:r>
              <a:rPr lang="en-GB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495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s’attache SOUS les rayons et permet une empreinte minimale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810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noProof="0" dirty="0"/>
              <a:t>Difficulté de mesure précise: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noProof="0" dirty="0"/>
              <a:t>Coût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noProof="0" dirty="0"/>
              <a:t>Temps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noProof="0" dirty="0"/>
              <a:t>Risque d’erreurs</a:t>
            </a:r>
          </a:p>
          <a:p>
            <a:endParaRPr lang="fr-FR" noProof="0" dirty="0"/>
          </a:p>
          <a:p>
            <a:r>
              <a:rPr lang="fr-FR" noProof="0" dirty="0"/>
              <a:t>- Bobine initiale</a:t>
            </a:r>
          </a:p>
          <a:p>
            <a:r>
              <a:rPr lang="fr-FR" noProof="0" dirty="0"/>
              <a:t>- Puis 1</a:t>
            </a:r>
            <a:r>
              <a:rPr lang="fr-FR" baseline="30000" noProof="0" dirty="0"/>
              <a:t>re</a:t>
            </a:r>
            <a:r>
              <a:rPr lang="fr-FR" noProof="0" dirty="0"/>
              <a:t> amélioration</a:t>
            </a:r>
          </a:p>
          <a:p>
            <a:r>
              <a:rPr lang="fr-FR" noProof="0" dirty="0"/>
              <a:t>- Enfin effet du cœur de bobine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817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9500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Mais des </a:t>
            </a:r>
            <a:r>
              <a:rPr lang="en-GB" dirty="0" err="1"/>
              <a:t>entreprises</a:t>
            </a:r>
            <a:r>
              <a:rPr lang="en-GB" dirty="0"/>
              <a:t> </a:t>
            </a:r>
            <a:r>
              <a:rPr lang="en-GB" dirty="0" err="1"/>
              <a:t>comme</a:t>
            </a:r>
            <a:r>
              <a:rPr lang="en-GB" dirty="0"/>
              <a:t> </a:t>
            </a:r>
            <a:r>
              <a:rPr lang="en-GB" dirty="0" err="1"/>
              <a:t>Reelight</a:t>
            </a:r>
            <a:r>
              <a:rPr lang="en-GB" dirty="0"/>
              <a:t> qui </a:t>
            </a:r>
            <a:r>
              <a:rPr lang="en-GB" dirty="0" err="1"/>
              <a:t>développent</a:t>
            </a:r>
            <a:r>
              <a:rPr lang="en-GB" dirty="0"/>
              <a:t> des solutions simples </a:t>
            </a:r>
            <a:r>
              <a:rPr lang="en-GB" dirty="0" err="1"/>
              <a:t>d’installation</a:t>
            </a:r>
            <a:r>
              <a:rPr lang="en-GB" dirty="0"/>
              <a:t> de dynamo sans contact et sans batteries qui </a:t>
            </a:r>
            <a:r>
              <a:rPr lang="en-GB" dirty="0" err="1"/>
              <a:t>semblent</a:t>
            </a:r>
            <a:r>
              <a:rPr lang="en-GB" dirty="0"/>
              <a:t> </a:t>
            </a:r>
            <a:r>
              <a:rPr lang="en-GB" dirty="0" err="1"/>
              <a:t>envisageables</a:t>
            </a:r>
            <a:r>
              <a:rPr lang="en-GB" dirty="0"/>
              <a:t> de façon pratique et </a:t>
            </a:r>
            <a:r>
              <a:rPr lang="en-GB" dirty="0" err="1"/>
              <a:t>responsable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054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Ici j’ai commencé à suivre l’implémentation du modèle de champ magnétique proposé par V. </a:t>
            </a:r>
            <a:r>
              <a:rPr lang="fr-FR" noProof="0" dirty="0" err="1"/>
              <a:t>Ziemann</a:t>
            </a:r>
            <a:r>
              <a:rPr lang="fr-FR" noProof="0" dirty="0"/>
              <a:t>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179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066" y="889820"/>
            <a:ext cx="7492181" cy="3598606"/>
          </a:xfrm>
        </p:spPr>
        <p:txBody>
          <a:bodyPr anchor="t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066" y="4488426"/>
            <a:ext cx="5243832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C7A80-C3CF-4A09-AC7F-20E8B876888E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35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9FF0D-078C-4882-821C-507D9FAD49DA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20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931742" y="997974"/>
            <a:ext cx="1761782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6696" y="997973"/>
            <a:ext cx="6355046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F1C0-FDA8-46AD-8E3A-72916695C1AC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68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F320-996D-4DC4-8491-CA101C7764D4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99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538" y="1709739"/>
            <a:ext cx="797405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538" y="4589464"/>
            <a:ext cx="797405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65969-AF00-47DA-B9D2-B4F0C78A55BC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66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066" y="2221992"/>
            <a:ext cx="390906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6008" y="2221992"/>
            <a:ext cx="390906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D008-A48A-4865-920A-C5B62125D702}" type="datetime1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32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5" y="929148"/>
            <a:ext cx="8017002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8066" y="1756539"/>
            <a:ext cx="3909060" cy="657225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8066" y="2442703"/>
            <a:ext cx="390906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36008" y="1756539"/>
            <a:ext cx="3909060" cy="657225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36008" y="2442703"/>
            <a:ext cx="390906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04B6-4E9F-4B90-9995-9DFE136AB775}" type="datetime1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12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01CF-60C6-4C76-BE9B-710D2879F8F6}" type="datetime1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9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24122-88E9-4129-8846-5F2846B0BE03}" type="datetime1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2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7" y="1069848"/>
            <a:ext cx="3070199" cy="131673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1069848"/>
            <a:ext cx="4629150" cy="479120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067" y="2551176"/>
            <a:ext cx="3070199" cy="331927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00162-8CD4-40D0-89B9-A4C63BE6039B}" type="datetime1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79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7" y="1066801"/>
            <a:ext cx="3077573" cy="131752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1066800"/>
            <a:ext cx="4629150" cy="47942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067" y="2552700"/>
            <a:ext cx="3077573" cy="33162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EB77-906C-42B5-A951-14A9CFF145C8}" type="datetime1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8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477" y="2221992"/>
            <a:ext cx="8018449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77086" y="6356351"/>
            <a:ext cx="1912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/>
                </a:solidFill>
                <a:latin typeface="+mj-lt"/>
              </a:defRPr>
            </a:lvl1pPr>
          </a:lstStyle>
          <a:p>
            <a:fld id="{2FCD9DDC-2639-453F-A49B-4E07312BF00A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8067" y="6356351"/>
            <a:ext cx="3404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9259" y="6356351"/>
            <a:ext cx="504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10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000" kern="1200" cap="all" spc="23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8_74EE104C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3" Type="http://schemas.openxmlformats.org/officeDocument/2006/relationships/image" Target="../media/image420.png"/><Relationship Id="rId7" Type="http://schemas.openxmlformats.org/officeDocument/2006/relationships/image" Target="../media/image44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.xml"/><Relationship Id="rId5" Type="http://schemas.openxmlformats.org/officeDocument/2006/relationships/image" Target="../media/image43.png"/><Relationship Id="rId4" Type="http://schemas.openxmlformats.org/officeDocument/2006/relationships/customXml" Target="../ink/ink11.xml"/><Relationship Id="rId9" Type="http://schemas.openxmlformats.org/officeDocument/2006/relationships/image" Target="../media/image4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permagnete.fr/faq/Comment-calculer-la-densite-du-flux-magnetique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6.png"/><Relationship Id="rId18" Type="http://schemas.openxmlformats.org/officeDocument/2006/relationships/customXml" Target="../ink/ink8.xml"/><Relationship Id="rId3" Type="http://schemas.openxmlformats.org/officeDocument/2006/relationships/image" Target="../media/image7.png"/><Relationship Id="rId34" Type="http://schemas.openxmlformats.org/officeDocument/2006/relationships/image" Target="../media/image8.png"/><Relationship Id="rId7" Type="http://schemas.openxmlformats.org/officeDocument/2006/relationships/image" Target="../media/image13.png"/><Relationship Id="rId12" Type="http://schemas.openxmlformats.org/officeDocument/2006/relationships/customXml" Target="../ink/ink5.xml"/><Relationship Id="rId17" Type="http://schemas.openxmlformats.org/officeDocument/2006/relationships/image" Target="../media/image18.png"/><Relationship Id="rId33" Type="http://schemas.openxmlformats.org/officeDocument/2006/relationships/image" Target="../media/image27.png"/><Relationship Id="rId2" Type="http://schemas.openxmlformats.org/officeDocument/2006/relationships/image" Target="../media/image6.png"/><Relationship Id="rId16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5.png"/><Relationship Id="rId32" Type="http://schemas.openxmlformats.org/officeDocument/2006/relationships/customXml" Target="../ink/ink9.xml"/><Relationship Id="rId5" Type="http://schemas.openxmlformats.org/officeDocument/2006/relationships/image" Target="../media/image12.png"/><Relationship Id="rId15" Type="http://schemas.openxmlformats.org/officeDocument/2006/relationships/image" Target="../media/image17.png"/><Relationship Id="rId10" Type="http://schemas.openxmlformats.org/officeDocument/2006/relationships/customXml" Target="../ink/ink4.xml"/><Relationship Id="rId31" Type="http://schemas.openxmlformats.org/officeDocument/2006/relationships/image" Target="../media/image26.png"/><Relationship Id="rId4" Type="http://schemas.openxmlformats.org/officeDocument/2006/relationships/customXml" Target="../ink/ink1.xml"/><Relationship Id="rId9" Type="http://schemas.openxmlformats.org/officeDocument/2006/relationships/image" Target="../media/image14.png"/><Relationship Id="rId14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52DF2-6802-459B-AC2A-AF976DEB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CD15BE-3364-6199-4BF9-7F8D900D2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1898" y="1603569"/>
            <a:ext cx="2798129" cy="1532010"/>
          </a:xfrm>
        </p:spPr>
        <p:txBody>
          <a:bodyPr anchor="b">
            <a:normAutofit/>
          </a:bodyPr>
          <a:lstStyle/>
          <a:p>
            <a:r>
              <a:rPr lang="fr-FR" sz="3000" noProof="0" dirty="0"/>
              <a:t>Conception d’une Dynamo</a:t>
            </a:r>
            <a:br>
              <a:rPr lang="fr-FR" sz="3000" noProof="0" dirty="0"/>
            </a:br>
            <a:r>
              <a:rPr lang="fr-FR" sz="3000" noProof="0" dirty="0"/>
              <a:t>de Vélo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6475" y="1400175"/>
            <a:ext cx="122872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EE80F1C-C0C1-E503-5BD9-307B53010483}"/>
              </a:ext>
            </a:extLst>
          </p:cNvPr>
          <p:cNvSpPr txBox="1"/>
          <p:nvPr/>
        </p:nvSpPr>
        <p:spPr>
          <a:xfrm>
            <a:off x="5771898" y="3429000"/>
            <a:ext cx="2416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noProof="0" dirty="0"/>
              <a:t>Gabriel CARSENAT</a:t>
            </a:r>
          </a:p>
          <a:p>
            <a:r>
              <a:rPr lang="fr-FR" noProof="0" dirty="0"/>
              <a:t>N° 29451</a:t>
            </a:r>
          </a:p>
        </p:txBody>
      </p:sp>
      <p:pic>
        <p:nvPicPr>
          <p:cNvPr id="8" name="Picture 7" descr="A group of people riding bicycles on a street at night&#10;&#10;AI-generated content may be incorrect.">
            <a:extLst>
              <a:ext uri="{FF2B5EF4-FFF2-40B4-BE49-F238E27FC236}">
                <a16:creationId xmlns:a16="http://schemas.microsoft.com/office/drawing/2014/main" id="{083B52BB-5E45-B585-418A-896827337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826"/>
          <a:stretch/>
        </p:blipFill>
        <p:spPr>
          <a:xfrm>
            <a:off x="891363" y="1400175"/>
            <a:ext cx="4303749" cy="430069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2B9631-D6B5-7B4C-135F-3998FAF03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95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A1A7B-70EC-1FA6-67B1-A979C1E27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Effet de la distance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DF2FED-37F7-C8E0-9E93-AE214AF44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06" y="1568196"/>
            <a:ext cx="5486400" cy="4572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C42455-810C-B487-B6E2-1278A64F9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03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64C44-1F86-0851-4E00-7E38F0D63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r-FR" noProof="0" dirty="0"/>
              <a:t>Simulation simplifiée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DF8480-749D-544B-FA70-F4C9AF0CA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5100" y="1568196"/>
            <a:ext cx="6883922" cy="4430006"/>
          </a:xfrm>
          <a:prstGeom prst="rect">
            <a:avLst/>
          </a:prstGeom>
        </p:spPr>
      </p:pic>
      <p:pic>
        <p:nvPicPr>
          <p:cNvPr id="14" name="Picture 13" descr="A black device on a graph paper&#10;&#10;AI-generated content may be incorrect.">
            <a:extLst>
              <a:ext uri="{FF2B5EF4-FFF2-40B4-BE49-F238E27FC236}">
                <a16:creationId xmlns:a16="http://schemas.microsoft.com/office/drawing/2014/main" id="{F87B0C92-2546-5A69-07BC-3365EB470C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26"/>
          <a:stretch/>
        </p:blipFill>
        <p:spPr>
          <a:xfrm rot="5400000">
            <a:off x="-607670" y="2410427"/>
            <a:ext cx="3090440" cy="18750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06A70C-5FC3-C6EF-C562-BBB04664D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75879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9A143-4F82-AFE2-8F0A-A4F289AD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Simulation simplifiée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33C8-EED4-84D3-34F9-90522783F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477" y="1766945"/>
            <a:ext cx="3051099" cy="1307592"/>
          </a:xfrm>
        </p:spPr>
        <p:txBody>
          <a:bodyPr>
            <a:normAutofit fontScale="92500" lnSpcReduction="20000"/>
          </a:bodyPr>
          <a:lstStyle/>
          <a:p>
            <a:r>
              <a:rPr lang="fr-FR" noProof="0" dirty="0"/>
              <a:t>Utilisation de données de mesure</a:t>
            </a:r>
          </a:p>
          <a:p>
            <a:r>
              <a:rPr lang="fr-FR" noProof="0" dirty="0"/>
              <a:t>Prolongation sur les bords</a:t>
            </a:r>
          </a:p>
          <a:p>
            <a:r>
              <a:rPr lang="fr-FR" noProof="0" dirty="0"/>
              <a:t>Intégration du mouvement et variation de flux avec quelques approximations.</a:t>
            </a:r>
          </a:p>
          <a:p>
            <a:endParaRPr lang="fr-FR" noProof="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BB4513D-1475-9BD0-548A-4C5FDD257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675" y="3179502"/>
            <a:ext cx="3181495" cy="196603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46D15C5-1E6A-2473-F089-1753B658D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071" y="711263"/>
            <a:ext cx="4059404" cy="54354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3128883-5978-216C-6F11-96A120A7E4D8}"/>
                  </a:ext>
                </a:extLst>
              </p:cNvPr>
              <p:cNvSpPr txBox="1"/>
              <p:nvPr/>
            </p:nvSpPr>
            <p:spPr>
              <a:xfrm>
                <a:off x="763675" y="5383606"/>
                <a:ext cx="3810659" cy="9446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i="1" smtClean="0">
                          <a:latin typeface="Cambria Math" panose="02040503050406030204" pitchFamily="18" charset="0"/>
                        </a:rPr>
                        <m:t>Φ</m:t>
                      </m:r>
                      <m:r>
                        <m:rPr>
                          <m:nor/>
                        </m:rPr>
                        <a:rPr lang="en-GB"/>
                        <m:t>(</m:t>
                      </m:r>
                      <m:r>
                        <m:rPr>
                          <m:nor/>
                        </m:rPr>
                        <a:rPr lang="en-GB"/>
                        <m:t>X</m:t>
                      </m:r>
                      <m:r>
                        <m:rPr>
                          <m:nor/>
                        </m:rPr>
                        <a:rPr lang="en-GB"/>
                        <m:t>) =</m:t>
                      </m:r>
                      <m:nary>
                        <m:nary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GB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3"/>
                                </m:r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GB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m:rPr>
                              <m:brk m:alnAt="23"/>
                            </m:rPr>
                            <a:rPr lang="en-GB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3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GB" i="1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𝑐𝑡𝑒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3128883-5978-216C-6F11-96A120A7E4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675" y="5383606"/>
                <a:ext cx="3810659" cy="94461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220A69B5-66A5-325D-EAB9-097EF74874FE}"/>
              </a:ext>
            </a:extLst>
          </p:cNvPr>
          <p:cNvSpPr txBox="1"/>
          <p:nvPr/>
        </p:nvSpPr>
        <p:spPr>
          <a:xfrm>
            <a:off x="3426106" y="1766945"/>
            <a:ext cx="1319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méthode d’Euler suffit.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E8605-3B37-B6A3-DE5B-A56464EC4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44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41BFA31-6544-45C2-9DA0-9E1C5E0B1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7DB65D-5EFD-43C1-976E-763AAA2A6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91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bicycle wheel&#10;&#10;AI-generated content may be incorrect.">
            <a:extLst>
              <a:ext uri="{FF2B5EF4-FFF2-40B4-BE49-F238E27FC236}">
                <a16:creationId xmlns:a16="http://schemas.microsoft.com/office/drawing/2014/main" id="{F5540D2A-822C-3512-CDA8-A4D002DC3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31" r="2" b="16655"/>
          <a:stretch>
            <a:fillRect/>
          </a:stretch>
        </p:blipFill>
        <p:spPr>
          <a:xfrm>
            <a:off x="600075" y="727189"/>
            <a:ext cx="3971925" cy="3070938"/>
          </a:xfrm>
          <a:prstGeom prst="rect">
            <a:avLst/>
          </a:prstGeom>
        </p:spPr>
      </p:pic>
      <p:pic>
        <p:nvPicPr>
          <p:cNvPr id="7" name="Content Placeholder 4" descr="A close up of a wheel&#10;&#10;AI-generated content may be incorrect.">
            <a:extLst>
              <a:ext uri="{FF2B5EF4-FFF2-40B4-BE49-F238E27FC236}">
                <a16:creationId xmlns:a16="http://schemas.microsoft.com/office/drawing/2014/main" id="{0F400B18-4EDC-E7CB-1BD9-851F69379E2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2685"/>
          <a:stretch>
            <a:fillRect/>
          </a:stretch>
        </p:blipFill>
        <p:spPr>
          <a:xfrm>
            <a:off x="4572000" y="727189"/>
            <a:ext cx="3971925" cy="307093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FBDBD30-F250-4D5E-925B-4796AFC99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4144434"/>
            <a:ext cx="794385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31335-BDB9-1B2F-CFA2-3BFA8370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9259" y="6356350"/>
            <a:ext cx="50426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7E7843D-FF13-4365-9478-9625B70A2705}" type="slidenum">
              <a:rPr lang="en-US" sz="1800">
                <a:solidFill>
                  <a:schemeClr val="bg1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9947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3161D-4DD0-2C94-3302-E9B5536B3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Realisation</a:t>
            </a:r>
            <a:r>
              <a:rPr lang="fr-FR" dirty="0"/>
              <a:t> des objectifs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9850CD-7087-B6F1-73CC-950D85A5C606}"/>
              </a:ext>
            </a:extLst>
          </p:cNvPr>
          <p:cNvSpPr txBox="1"/>
          <p:nvPr/>
        </p:nvSpPr>
        <p:spPr>
          <a:xfrm>
            <a:off x="525477" y="1847881"/>
            <a:ext cx="753050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Mettre en évidence et interpréter le phénomène d'induction entre une bobine et un aimant en mouvement.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Déterminer et interpréter la vitesse minimale permettant le fonctionnement de l'éclairage.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Comparaison avec un modèle commercial.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Réaliser une simulation numérique analogue à la dynamo réalisée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D95DD0A-5A94-785D-EBC5-4878451CB1E1}"/>
                  </a:ext>
                </a:extLst>
              </p14:cNvPr>
              <p14:cNvContentPartPr/>
              <p14:nvPr/>
            </p14:nvContentPartPr>
            <p14:xfrm>
              <a:off x="636489" y="2013722"/>
              <a:ext cx="198000" cy="50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D95DD0A-5A94-785D-EBC5-4878451CB1E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2489" y="1906082"/>
                <a:ext cx="30564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9837F5-9DD3-D320-00EE-C955983D08B0}"/>
                  </a:ext>
                </a:extLst>
              </p14:cNvPr>
              <p14:cNvContentPartPr/>
              <p14:nvPr/>
            </p14:nvContentPartPr>
            <p14:xfrm>
              <a:off x="624969" y="2522762"/>
              <a:ext cx="156600" cy="122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9837F5-9DD3-D320-00EE-C955983D08B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0969" y="2415122"/>
                <a:ext cx="26424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EBA59E9-5796-916C-648E-254B5A0B73EF}"/>
                  </a:ext>
                </a:extLst>
              </p14:cNvPr>
              <p14:cNvContentPartPr/>
              <p14:nvPr/>
            </p14:nvContentPartPr>
            <p14:xfrm>
              <a:off x="578529" y="3125042"/>
              <a:ext cx="219600" cy="403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EBA59E9-5796-916C-648E-254B5A0B73E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4529" y="3017042"/>
                <a:ext cx="32724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DF471934-AC96-26A9-D1B6-DD5EA9BD594B}"/>
                  </a:ext>
                </a:extLst>
              </p14:cNvPr>
              <p14:cNvContentPartPr/>
              <p14:nvPr/>
            </p14:nvContentPartPr>
            <p14:xfrm>
              <a:off x="648009" y="3402602"/>
              <a:ext cx="171000" cy="108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DF471934-AC96-26A9-D1B6-DD5EA9BD594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4009" y="3294962"/>
                <a:ext cx="278640" cy="22644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8CF55D-686B-1F25-6FEE-7B9FE69D2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03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8D91C2B-BDB9-49BE-9C44-E0CFE597A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34100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F0E47A-C512-9808-2FA6-DCD4D2014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210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72DC9-0C5B-9AC3-D532-E79773CF8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Annexe: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0C39913-A9DB-AE45-E924-F33D6E889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074" y="1634079"/>
            <a:ext cx="4056715" cy="4233829"/>
          </a:xfrm>
        </p:spPr>
      </p:pic>
      <p:pic>
        <p:nvPicPr>
          <p:cNvPr id="9" name="Picture 8" descr="A circle with numbers and text&#10;&#10;AI-generated content may be incorrect.">
            <a:extLst>
              <a:ext uri="{FF2B5EF4-FFF2-40B4-BE49-F238E27FC236}">
                <a16:creationId xmlns:a16="http://schemas.microsoft.com/office/drawing/2014/main" id="{5C40AAF0-B7A4-F870-A0F4-B08804F43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01" y="1634079"/>
            <a:ext cx="4056714" cy="42253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B2F675-C90B-7BDC-4FE4-E9D12ADD3C30}"/>
              </a:ext>
            </a:extLst>
          </p:cNvPr>
          <p:cNvSpPr txBox="1"/>
          <p:nvPr/>
        </p:nvSpPr>
        <p:spPr>
          <a:xfrm>
            <a:off x="2175709" y="998528"/>
            <a:ext cx="3739157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noProof="0" dirty="0"/>
              <a:t>Recensement – </a:t>
            </a:r>
            <a:r>
              <a:rPr lang="fr-FR" sz="1350" i="1" noProof="0" dirty="0"/>
              <a:t>Gare de Versailles Chantiers</a:t>
            </a:r>
          </a:p>
          <a:p>
            <a:r>
              <a:rPr lang="fr-FR" sz="900" noProof="0" dirty="0"/>
              <a:t>Février 2025 ~ 100 vélos présents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11EDD12-53E8-1663-1830-9D7D59765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33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47DD3-D24F-ADDA-74A8-4FAAA66BD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Formule distance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CF57A0-2716-B1BD-AEB2-278E76D60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061" y="1568196"/>
            <a:ext cx="8018462" cy="34628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5D9E4A-025C-C4FA-4857-15947016DACA}"/>
              </a:ext>
            </a:extLst>
          </p:cNvPr>
          <p:cNvSpPr txBox="1"/>
          <p:nvPr/>
        </p:nvSpPr>
        <p:spPr>
          <a:xfrm>
            <a:off x="600061" y="4966638"/>
            <a:ext cx="740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3"/>
              </a:rPr>
              <a:t>https://www.supermagnete.fr/faq/Comment-calculer-la-densite-du-flux-magnetique</a:t>
            </a:r>
            <a:endParaRPr lang="fr-F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76C17E-DFBA-B14D-C53B-76C1D4455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0534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2A947-9A8E-D362-2F57-C3F0D6D5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Annexes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64B2C5-07EC-E49E-0B8F-8A45E630D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945" y="1869138"/>
            <a:ext cx="5151566" cy="25300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1439B7-4B64-0E8C-4960-F9435C297287}"/>
              </a:ext>
            </a:extLst>
          </p:cNvPr>
          <p:cNvSpPr txBox="1"/>
          <p:nvPr/>
        </p:nvSpPr>
        <p:spPr>
          <a:xfrm>
            <a:off x="1840375" y="4849792"/>
            <a:ext cx="490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Implémentation fil de courant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F3C3C-8A5B-C1A7-3AA8-00C491283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73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69776-1CAA-8AD4-3F45-347CB7DB4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Annexes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4C8DD0-72F5-78A9-65F3-702BDD6CD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603" y="1712706"/>
            <a:ext cx="8702794" cy="18746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A83398-7662-C8E4-2393-5B2587FFA4D9}"/>
              </a:ext>
            </a:extLst>
          </p:cNvPr>
          <p:cNvSpPr txBox="1"/>
          <p:nvPr/>
        </p:nvSpPr>
        <p:spPr>
          <a:xfrm>
            <a:off x="324091" y="3842795"/>
            <a:ext cx="2593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Prolongement du champ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36AA79-67B7-C382-460B-870C2F082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5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E6883-3D2E-06CF-66F6-30B0CDE76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problématique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53E8D59-80D1-2016-9CB6-4BE66B752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75" y="1587762"/>
            <a:ext cx="8018449" cy="826008"/>
          </a:xfrm>
        </p:spPr>
        <p:txBody>
          <a:bodyPr>
            <a:normAutofit/>
          </a:bodyPr>
          <a:lstStyle/>
          <a:p>
            <a:r>
              <a:rPr lang="fr-FR" sz="1875" noProof="0" dirty="0"/>
              <a:t>Dans quelle mesure la dynamo peut-elle se substituer aux piles et batteries comme source d’énergie électrique sur un vélo?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E6F7E9-2288-39CF-9C85-817E249EF109}"/>
              </a:ext>
            </a:extLst>
          </p:cNvPr>
          <p:cNvSpPr txBox="1"/>
          <p:nvPr/>
        </p:nvSpPr>
        <p:spPr>
          <a:xfrm>
            <a:off x="678426" y="2526890"/>
            <a:ext cx="71873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noProof="0" dirty="0"/>
              <a:t>Plan:</a:t>
            </a:r>
          </a:p>
          <a:p>
            <a:pPr marL="342900" indent="-342900">
              <a:buAutoNum type="arabicPeriod"/>
            </a:pPr>
            <a:r>
              <a:rPr lang="fr-FR" noProof="0" dirty="0"/>
              <a:t>Fabrication du dispositif</a:t>
            </a:r>
          </a:p>
          <a:p>
            <a:pPr marL="342900" indent="-342900">
              <a:buAutoNum type="arabicPeriod"/>
            </a:pPr>
            <a:r>
              <a:rPr lang="fr-FR" noProof="0" dirty="0"/>
              <a:t>Mesures d’amplitude</a:t>
            </a:r>
          </a:p>
          <a:p>
            <a:pPr marL="800100" lvl="1" indent="-342900">
              <a:buAutoNum type="arabicPeriod"/>
            </a:pPr>
            <a:r>
              <a:rPr lang="fr-FR" noProof="0" dirty="0"/>
              <a:t>Effet des bobines</a:t>
            </a:r>
          </a:p>
          <a:p>
            <a:pPr marL="800100" lvl="1" indent="-342900">
              <a:buAutoNum type="arabicPeriod"/>
            </a:pPr>
            <a:r>
              <a:rPr lang="fr-FR" noProof="0" dirty="0"/>
              <a:t>Effet de la vitesse</a:t>
            </a:r>
          </a:p>
          <a:p>
            <a:pPr marL="800100" lvl="1" indent="-342900">
              <a:buAutoNum type="arabicPeriod"/>
            </a:pPr>
            <a:r>
              <a:rPr lang="fr-FR" noProof="0" dirty="0"/>
              <a:t>Effet de la distance</a:t>
            </a:r>
          </a:p>
          <a:p>
            <a:pPr marL="342900" indent="-342900">
              <a:buFontTx/>
              <a:buAutoNum type="arabicPeriod"/>
            </a:pPr>
            <a:r>
              <a:rPr lang="fr-FR" noProof="0" dirty="0"/>
              <a:t>Etude des aimants et simulation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C162F8-3417-2063-4443-BE0C9E932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56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70882-CDD1-48DB-8F10-C32629585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E85FA-2C68-41DB-6782-EED3DFA9E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2A5ACA-10F5-FC23-5795-D349AB9D4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75" y="745641"/>
            <a:ext cx="8018449" cy="565155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8432C4-534F-82A8-2177-2CEEE9F5B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471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1BEFE-E740-E475-C092-413F800A8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F690C57-9914-02B4-96BD-A78578D660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9015"/>
          <a:stretch/>
        </p:blipFill>
        <p:spPr>
          <a:xfrm>
            <a:off x="504918" y="363939"/>
            <a:ext cx="8134163" cy="61301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6D0EA10-F92E-0424-7876-0B4DEE1AC7F3}"/>
              </a:ext>
            </a:extLst>
          </p:cNvPr>
          <p:cNvSpPr txBox="1"/>
          <p:nvPr/>
        </p:nvSpPr>
        <p:spPr>
          <a:xfrm>
            <a:off x="3981692" y="4490977"/>
            <a:ext cx="4421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Superposition des champs et calcul de flux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34C7A5-1EF5-F87B-8EBB-BBDCE6795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86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1FCA5-0194-BBC5-72F6-B8816FDB5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9EF351-E173-97A4-FF1E-46E1E21D2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149" y="1335477"/>
            <a:ext cx="9167149" cy="45175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D529E5D-F891-9BE7-5191-A77F0CEDB0F5}"/>
              </a:ext>
            </a:extLst>
          </p:cNvPr>
          <p:cNvSpPr txBox="1"/>
          <p:nvPr/>
        </p:nvSpPr>
        <p:spPr>
          <a:xfrm>
            <a:off x="3981692" y="4490977"/>
            <a:ext cx="4421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flux = f(t) pour une vitesse de passage donnée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4010BA-B026-DCC4-5DEF-B856A25C4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8893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EC9590-AD43-D9DD-2112-0F5345D63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823912"/>
            <a:ext cx="8334375" cy="521017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7160FF-6DF8-1549-671C-ADB039AEC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5097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1405E2-F398-7B61-3469-58FB35C98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1517"/>
            <a:ext cx="9144000" cy="545496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67CF40-14AB-55CD-1A42-50120515A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662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EB25F6-E9F3-1C38-9BAF-D72B429E4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9432"/>
            <a:ext cx="9144000" cy="346772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1BA689-E218-88FF-7A65-74B33F75E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279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2F99C98-E7E8-E9B1-2321-AB691CF28DFF}"/>
              </a:ext>
            </a:extLst>
          </p:cNvPr>
          <p:cNvGrpSpPr/>
          <p:nvPr/>
        </p:nvGrpSpPr>
        <p:grpSpPr>
          <a:xfrm>
            <a:off x="574637" y="2057370"/>
            <a:ext cx="8244898" cy="2984498"/>
            <a:chOff x="525476" y="3138149"/>
            <a:chExt cx="7051880" cy="255264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1CC93CD-5EA7-5183-8322-70E8ADFA2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9285" y="3366082"/>
              <a:ext cx="1922914" cy="168471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BCBA12C-F18D-2FBF-FB74-1A4D05F5771C}"/>
                </a:ext>
              </a:extLst>
            </p:cNvPr>
            <p:cNvSpPr txBox="1"/>
            <p:nvPr/>
          </p:nvSpPr>
          <p:spPr>
            <a:xfrm>
              <a:off x="525476" y="4975216"/>
              <a:ext cx="4545669" cy="715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350" noProof="0" dirty="0"/>
                <a:t>Ici pour un fil de courant en vérifiant les résultats par théorème de superposition par exemple.</a:t>
              </a:r>
            </a:p>
            <a:p>
              <a:r>
                <a:rPr lang="fr-FR" sz="1350" noProof="0" dirty="0"/>
                <a:t>Mais…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5E815FF-86CB-3FBE-1106-ECC4365E4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36006" y="3196872"/>
              <a:ext cx="1671215" cy="177834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1783FCB-89A6-5B50-C964-A66D6699F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85065" y="3138149"/>
              <a:ext cx="1671216" cy="177834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3532315-6F5E-ACF5-B1D9-448CB94CE92D}"/>
                </a:ext>
              </a:extLst>
            </p:cNvPr>
            <p:cNvSpPr txBox="1"/>
            <p:nvPr/>
          </p:nvSpPr>
          <p:spPr>
            <a:xfrm>
              <a:off x="5043881" y="4954140"/>
              <a:ext cx="2533475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350" noProof="0" dirty="0"/>
                <a:t>Superposition d’un fil de courant I et –I : champ nul.</a:t>
              </a:r>
            </a:p>
          </p:txBody>
        </p:sp>
      </p:grp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D8C24CE-8ECD-3AE7-856B-710CC37F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ource: Wikipedia">
            <a:extLst>
              <a:ext uri="{FF2B5EF4-FFF2-40B4-BE49-F238E27FC236}">
                <a16:creationId xmlns:a16="http://schemas.microsoft.com/office/drawing/2014/main" id="{7EE4B197-23BE-CE65-F6A7-00EEC3F3F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76" y="914400"/>
            <a:ext cx="6688896" cy="4026716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04E9AD-C002-30E3-6055-B7017032F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19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24083A-26E2-2B79-AE58-AC198ACFA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614742"/>
          </a:xfrm>
        </p:spPr>
        <p:txBody>
          <a:bodyPr/>
          <a:lstStyle/>
          <a:p>
            <a:r>
              <a:rPr lang="fr-FR" noProof="0" dirty="0"/>
              <a:t>Fabrication et montage (rotor)</a:t>
            </a:r>
          </a:p>
        </p:txBody>
      </p:sp>
      <p:pic>
        <p:nvPicPr>
          <p:cNvPr id="6" name="Content Placeholder 5" descr="A hand holding a black object&#10;&#10;AI-generated content may be incorrect.">
            <a:extLst>
              <a:ext uri="{FF2B5EF4-FFF2-40B4-BE49-F238E27FC236}">
                <a16:creationId xmlns:a16="http://schemas.microsoft.com/office/drawing/2014/main" id="{AE722A9B-5520-1EA9-FB4B-28FA895F8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33956" y="2287013"/>
            <a:ext cx="3476088" cy="2607594"/>
          </a:xfrm>
        </p:spPr>
      </p:pic>
      <p:pic>
        <p:nvPicPr>
          <p:cNvPr id="5" name="Content Placeholder 4" descr="A hand holding a bicycle wheel&#10;&#10;AI-generated content may be incorrect.">
            <a:extLst>
              <a:ext uri="{FF2B5EF4-FFF2-40B4-BE49-F238E27FC236}">
                <a16:creationId xmlns:a16="http://schemas.microsoft.com/office/drawing/2014/main" id="{0D38DB5C-2B56-AE4D-9A03-124825B311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9022" y="2287279"/>
            <a:ext cx="3476090" cy="2607067"/>
          </a:xfrm>
          <a:prstGeom prst="rect">
            <a:avLst/>
          </a:prstGeom>
        </p:spPr>
      </p:pic>
      <p:pic>
        <p:nvPicPr>
          <p:cNvPr id="8" name="Picture 7" descr="A close up of a bicycle wheel&#10;&#10;AI-generated content may be incorrect.">
            <a:extLst>
              <a:ext uri="{FF2B5EF4-FFF2-40B4-BE49-F238E27FC236}">
                <a16:creationId xmlns:a16="http://schemas.microsoft.com/office/drawing/2014/main" id="{90BAC3CC-D8EE-3EC3-0EC2-90147A7A4A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78890" y="2287277"/>
            <a:ext cx="3476087" cy="26070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31D39E-6D13-44ED-491D-6A3E110D6CFE}"/>
              </a:ext>
            </a:extLst>
          </p:cNvPr>
          <p:cNvSpPr txBox="1"/>
          <p:nvPr/>
        </p:nvSpPr>
        <p:spPr>
          <a:xfrm>
            <a:off x="3230601" y="5574268"/>
            <a:ext cx="5289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noProof="0" dirty="0"/>
              <a:t>Gêne minimale du dispositif de maintien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102B5D-8870-6772-45DE-666ECBA77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8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7BDFE-40E4-0F8C-5C17-460074EFD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327" y="5852162"/>
            <a:ext cx="4473893" cy="746854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fr-FR" sz="2200" spc="30" noProof="0" dirty="0"/>
              <a:t>Fabrication et montage (bobines)</a:t>
            </a:r>
          </a:p>
        </p:txBody>
      </p:sp>
      <p:pic>
        <p:nvPicPr>
          <p:cNvPr id="5" name="Picture 4" descr="A wire spools and wires on a yellow surface&#10;&#10;AI-generated content may be incorrect.">
            <a:extLst>
              <a:ext uri="{FF2B5EF4-FFF2-40B4-BE49-F238E27FC236}">
                <a16:creationId xmlns:a16="http://schemas.microsoft.com/office/drawing/2014/main" id="{4509ABE4-5F23-098D-F202-FE4CC7292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762" y="406400"/>
            <a:ext cx="5196474" cy="5196474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327" y="5719083"/>
            <a:ext cx="61722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28D15F-BA3D-238F-1291-F0CDDB90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19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1F2394C3-70CD-15A4-3FD3-0EC73127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Procédé de mesure</a:t>
            </a:r>
            <a:br>
              <a:rPr lang="fr-FR" noProof="0" dirty="0"/>
            </a:br>
            <a:r>
              <a:rPr lang="fr-FR" noProof="0" dirty="0"/>
              <a:t>et traitement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5AC789DA-2CFC-700D-9DA6-D785765A7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8D1F5A-B624-1FE8-41EB-4B43EF0A2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2132235"/>
            <a:ext cx="6759705" cy="393300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1635765-44DA-FB7B-F1F0-96001A36ACC0}"/>
              </a:ext>
            </a:extLst>
          </p:cNvPr>
          <p:cNvGrpSpPr/>
          <p:nvPr/>
        </p:nvGrpSpPr>
        <p:grpSpPr>
          <a:xfrm>
            <a:off x="5114629" y="827505"/>
            <a:ext cx="3429297" cy="3040643"/>
            <a:chOff x="600075" y="1448967"/>
            <a:chExt cx="3429297" cy="304064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D5F4225-8F64-9855-38FA-76A313525F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0075" y="1448967"/>
              <a:ext cx="3429297" cy="3040643"/>
            </a:xfrm>
            <a:prstGeom prst="rect">
              <a:avLst/>
            </a:prstGeom>
            <a:ln>
              <a:noFill/>
            </a:ln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9E62E2AA-9AAC-9D84-0B31-20AEF4E9EA7C}"/>
                    </a:ext>
                  </a:extLst>
                </p14:cNvPr>
                <p14:cNvContentPartPr/>
                <p14:nvPr/>
              </p14:nvContentPartPr>
              <p14:xfrm>
                <a:off x="1320756" y="3271689"/>
                <a:ext cx="190080" cy="22302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9E62E2AA-9AAC-9D84-0B31-20AEF4E9EA7C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314636" y="3265574"/>
                  <a:ext cx="202320" cy="2352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6B1B267B-C299-D06A-E051-4DBF5A38C7FC}"/>
                    </a:ext>
                  </a:extLst>
                </p14:cNvPr>
                <p14:cNvContentPartPr/>
                <p14:nvPr/>
              </p14:nvContentPartPr>
              <p14:xfrm>
                <a:off x="1874526" y="3895119"/>
                <a:ext cx="43470" cy="7263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6B1B267B-C299-D06A-E051-4DBF5A38C7F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868419" y="3889007"/>
                  <a:ext cx="55685" cy="848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29467DD6-B941-4310-7B62-72BCDC35EA8A}"/>
                    </a:ext>
                  </a:extLst>
                </p14:cNvPr>
                <p14:cNvContentPartPr/>
                <p14:nvPr/>
              </p14:nvContentPartPr>
              <p14:xfrm>
                <a:off x="2801436" y="3800889"/>
                <a:ext cx="94230" cy="9504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29467DD6-B941-4310-7B62-72BCDC35EA8A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795345" y="3794769"/>
                  <a:ext cx="106412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54892D24-79F7-C998-0FCA-D8CED911E172}"/>
                    </a:ext>
                  </a:extLst>
                </p14:cNvPr>
                <p14:cNvContentPartPr/>
                <p14:nvPr/>
              </p14:nvContentPartPr>
              <p14:xfrm>
                <a:off x="3303096" y="3002229"/>
                <a:ext cx="62370" cy="6912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54892D24-79F7-C998-0FCA-D8CED911E17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297002" y="2996109"/>
                  <a:ext cx="74557" cy="8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312C7A50-7D72-26D9-E493-DBB0B5AC8D92}"/>
                    </a:ext>
                  </a:extLst>
                </p14:cNvPr>
                <p14:cNvContentPartPr/>
                <p14:nvPr/>
              </p14:nvContentPartPr>
              <p14:xfrm>
                <a:off x="2882436" y="2115549"/>
                <a:ext cx="59940" cy="1090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312C7A50-7D72-26D9-E493-DBB0B5AC8D92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876298" y="2109429"/>
                  <a:ext cx="72217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F2CA0E03-8EC1-EC29-87D3-F9636F96F36A}"/>
                    </a:ext>
                  </a:extLst>
                </p14:cNvPr>
                <p14:cNvContentPartPr/>
                <p14:nvPr/>
              </p14:nvContentPartPr>
              <p14:xfrm>
                <a:off x="1949316" y="2002149"/>
                <a:ext cx="65610" cy="8289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F2CA0E03-8EC1-EC29-87D3-F9636F96F36A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943188" y="1996049"/>
                  <a:ext cx="77867" cy="950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811C3D36-BECA-7BF9-36DD-DD07C7F34023}"/>
                    </a:ext>
                  </a:extLst>
                </p14:cNvPr>
                <p14:cNvContentPartPr/>
                <p14:nvPr/>
              </p14:nvContentPartPr>
              <p14:xfrm>
                <a:off x="1294566" y="2669049"/>
                <a:ext cx="70470" cy="8154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811C3D36-BECA-7BF9-36DD-DD07C7F34023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288485" y="2662942"/>
                  <a:ext cx="82632" cy="93753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16EDE1F-5014-7EB0-7150-038C9C37F0E8}"/>
                </a:ext>
              </a:extLst>
            </p:cNvPr>
            <p:cNvGrpSpPr/>
            <p:nvPr/>
          </p:nvGrpSpPr>
          <p:grpSpPr>
            <a:xfrm>
              <a:off x="1300506" y="3260619"/>
              <a:ext cx="240030" cy="306180"/>
              <a:chOff x="1734008" y="3204492"/>
              <a:chExt cx="320040" cy="40824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8">
                <p14:nvContentPartPr>
                  <p14:cNvPr id="35" name="Ink 34">
                    <a:extLst>
                      <a:ext uri="{FF2B5EF4-FFF2-40B4-BE49-F238E27FC236}">
                        <a16:creationId xmlns:a16="http://schemas.microsoft.com/office/drawing/2014/main" id="{098BBF9B-9246-9E58-5974-9CDAD6F8652C}"/>
                      </a:ext>
                    </a:extLst>
                  </p14:cNvPr>
                  <p14:cNvContentPartPr/>
                  <p14:nvPr/>
                </p14:nvContentPartPr>
                <p14:xfrm>
                  <a:off x="1734008" y="3204492"/>
                  <a:ext cx="221040" cy="408240"/>
                </p14:xfrm>
              </p:contentPart>
            </mc:Choice>
            <mc:Fallback xmlns="">
              <p:pic>
                <p:nvPicPr>
                  <p:cNvPr id="35" name="Ink 34">
                    <a:extLst>
                      <a:ext uri="{FF2B5EF4-FFF2-40B4-BE49-F238E27FC236}">
                        <a16:creationId xmlns:a16="http://schemas.microsoft.com/office/drawing/2014/main" id="{098BBF9B-9246-9E58-5974-9CDAD6F8652C}"/>
                      </a:ext>
                    </a:extLst>
                  </p:cNvPr>
                  <p:cNvPicPr/>
                  <p:nvPr/>
                </p:nvPicPr>
                <p:blipFill>
                  <a:blip r:embed="rId31"/>
                  <a:stretch>
                    <a:fillRect/>
                  </a:stretch>
                </p:blipFill>
                <p:spPr>
                  <a:xfrm>
                    <a:off x="1727888" y="3198372"/>
                    <a:ext cx="233280" cy="420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2">
                <p14:nvContentPartPr>
                  <p14:cNvPr id="36" name="Ink 35">
                    <a:extLst>
                      <a:ext uri="{FF2B5EF4-FFF2-40B4-BE49-F238E27FC236}">
                        <a16:creationId xmlns:a16="http://schemas.microsoft.com/office/drawing/2014/main" id="{EE4045C9-89A5-23B4-D871-54F089BCE9F2}"/>
                      </a:ext>
                    </a:extLst>
                  </p14:cNvPr>
                  <p14:cNvContentPartPr/>
                  <p14:nvPr/>
                </p14:nvContentPartPr>
                <p14:xfrm>
                  <a:off x="1761728" y="3263172"/>
                  <a:ext cx="292320" cy="194040"/>
                </p14:xfrm>
              </p:contentPart>
            </mc:Choice>
            <mc:Fallback xmlns="">
              <p:pic>
                <p:nvPicPr>
                  <p:cNvPr id="36" name="Ink 35">
                    <a:extLst>
                      <a:ext uri="{FF2B5EF4-FFF2-40B4-BE49-F238E27FC236}">
                        <a16:creationId xmlns:a16="http://schemas.microsoft.com/office/drawing/2014/main" id="{EE4045C9-89A5-23B4-D871-54F089BCE9F2}"/>
                      </a:ext>
                    </a:extLst>
                  </p:cNvPr>
                  <p:cNvPicPr/>
                  <p:nvPr/>
                </p:nvPicPr>
                <p:blipFill>
                  <a:blip r:embed="rId33"/>
                  <a:stretch>
                    <a:fillRect/>
                  </a:stretch>
                </p:blipFill>
                <p:spPr>
                  <a:xfrm>
                    <a:off x="1755608" y="3257052"/>
                    <a:ext cx="304560" cy="20628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A079733-178C-3E02-D6E5-9AA832F04A35}"/>
              </a:ext>
            </a:extLst>
          </p:cNvPr>
          <p:cNvSpPr txBox="1"/>
          <p:nvPr/>
        </p:nvSpPr>
        <p:spPr>
          <a:xfrm>
            <a:off x="6364585" y="5272318"/>
            <a:ext cx="1599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noProof="0" dirty="0"/>
              <a:t>1: principe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7E6AA15-0557-8BBF-E74D-D75FBAC7C7E1}"/>
              </a:ext>
            </a:extLst>
          </p:cNvPr>
          <p:cNvSpPr/>
          <p:nvPr/>
        </p:nvSpPr>
        <p:spPr>
          <a:xfrm>
            <a:off x="2615377" y="4281408"/>
            <a:ext cx="255639" cy="265471"/>
          </a:xfrm>
          <a:prstGeom prst="ellipse">
            <a:avLst/>
          </a:prstGeom>
          <a:noFill/>
          <a:ln w="38100" cap="flat" cmpd="sng" algn="ctr">
            <a:solidFill>
              <a:srgbClr val="FD615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AA5E6B-3A8E-7A39-CCD3-B204D79E5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4AB1DB0-C3FD-2692-AF01-843925D533FF}"/>
                  </a:ext>
                </a:extLst>
              </p:cNvPr>
              <p:cNvSpPr txBox="1"/>
              <p:nvPr/>
            </p:nvSpPr>
            <p:spPr>
              <a:xfrm>
                <a:off x="623115" y="6065237"/>
                <a:ext cx="3984523" cy="871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𝑒𝑓𝑓</m:t>
                          </m:r>
                        </m:sub>
                      </m:sSub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𝑚𝑜𝑦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rad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fr-FR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4AB1DB0-C3FD-2692-AF01-843925D533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115" y="6065237"/>
                <a:ext cx="3984523" cy="871264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14116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72C13-3E8C-2A6F-E8C0-668E72776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Influence des bobines</a:t>
            </a:r>
            <a:endParaRPr lang="fr-FR" noProof="0" dirty="0"/>
          </a:p>
        </p:txBody>
      </p:sp>
      <p:pic>
        <p:nvPicPr>
          <p:cNvPr id="6" name="Picture 5" descr="A hand holding a piece of metal&#10;&#10;AI-generated content may be incorrect.">
            <a:extLst>
              <a:ext uri="{FF2B5EF4-FFF2-40B4-BE49-F238E27FC236}">
                <a16:creationId xmlns:a16="http://schemas.microsoft.com/office/drawing/2014/main" id="{4933DF8D-F737-0C3D-78B2-380721A7EA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0" r="34211"/>
          <a:stretch/>
        </p:blipFill>
        <p:spPr>
          <a:xfrm rot="5400000">
            <a:off x="6789202" y="1599891"/>
            <a:ext cx="2174597" cy="2567726"/>
          </a:xfrm>
          <a:prstGeom prst="rect">
            <a:avLst/>
          </a:prstGeom>
        </p:spPr>
      </p:pic>
      <p:pic>
        <p:nvPicPr>
          <p:cNvPr id="9" name="Picture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78B26E0-B41E-822A-E83C-E0A6E345C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22" r="24889"/>
          <a:stretch/>
        </p:blipFill>
        <p:spPr>
          <a:xfrm rot="5400000">
            <a:off x="7177305" y="3555870"/>
            <a:ext cx="1382025" cy="2551363"/>
          </a:xfrm>
          <a:prstGeom prst="rect">
            <a:avLst/>
          </a:prstGeom>
        </p:spPr>
      </p:pic>
      <p:pic>
        <p:nvPicPr>
          <p:cNvPr id="4" name="Picture 3" descr="A bicycle from a ceiling in a garage&#10;&#10;AI-generated content may be incorrect.">
            <a:extLst>
              <a:ext uri="{FF2B5EF4-FFF2-40B4-BE49-F238E27FC236}">
                <a16:creationId xmlns:a16="http://schemas.microsoft.com/office/drawing/2014/main" id="{E773A5BE-2A98-3994-F977-0B34DB8B7B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678" b="-1"/>
          <a:stretch>
            <a:fillRect/>
          </a:stretch>
        </p:blipFill>
        <p:spPr>
          <a:xfrm rot="5400000">
            <a:off x="3032551" y="2025919"/>
            <a:ext cx="3726109" cy="3267179"/>
          </a:xfrm>
          <a:prstGeom prst="rect">
            <a:avLst/>
          </a:prstGeom>
        </p:spPr>
      </p:pic>
      <p:pic>
        <p:nvPicPr>
          <p:cNvPr id="5" name="Picture 4" descr="A hand holding a round object with a metal tube&#10;&#10;AI-generated content may be incorrect.">
            <a:extLst>
              <a:ext uri="{FF2B5EF4-FFF2-40B4-BE49-F238E27FC236}">
                <a16:creationId xmlns:a16="http://schemas.microsoft.com/office/drawing/2014/main" id="{DA746A3A-2B38-7FD8-E016-199B2B2E6F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90" b="2"/>
          <a:stretch>
            <a:fillRect/>
          </a:stretch>
        </p:blipFill>
        <p:spPr>
          <a:xfrm rot="5400000">
            <a:off x="-325707" y="1998287"/>
            <a:ext cx="3726108" cy="332244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02EB50-BECF-6EC7-360E-FC7864E73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60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9B99-17F4-88F6-29B5-C376D723E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vitesse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9641F7-D239-E812-5642-2EAC4AFA4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568196"/>
            <a:ext cx="4701853" cy="35077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27CF6F-405D-C480-9560-F136E786A6EA}"/>
                  </a:ext>
                </a:extLst>
              </p:cNvPr>
              <p:cNvSpPr txBox="1"/>
              <p:nvPr/>
            </p:nvSpPr>
            <p:spPr>
              <a:xfrm>
                <a:off x="5370653" y="1568196"/>
                <a:ext cx="3210998" cy="32959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fr-FR" b="0" noProof="0" dirty="0">
                    <a:latin typeface="Cambria Math" panose="02040503050406030204" pitchFamily="18" charset="0"/>
                  </a:rPr>
                  <a:t>Expérimentalement l’amplitude</a:t>
                </a:r>
              </a:p>
              <a:p>
                <a:pPr algn="ctr"/>
                <a:r>
                  <a:rPr lang="fr-FR" b="0" noProof="0" dirty="0">
                    <a:latin typeface="Cambria Math" panose="02040503050406030204" pitchFamily="18" charset="0"/>
                  </a:rPr>
                  <a:t>semble linéaire de la vitesse</a:t>
                </a:r>
              </a:p>
              <a:p>
                <a:pPr algn="ctr"/>
                <a:endParaRPr lang="fr-FR" i="1" dirty="0">
                  <a:latin typeface="Cambria Math" panose="02040503050406030204" pitchFamily="18" charset="0"/>
                </a:endParaRPr>
              </a:p>
              <a:p>
                <a:pPr algn="ctr"/>
                <a:r>
                  <a:rPr lang="fr-FR" b="0" i="1" noProof="0" dirty="0">
                    <a:latin typeface="Cambria Math" panose="02040503050406030204" pitchFamily="18" charset="0"/>
                  </a:rPr>
                  <a:t>B supposé uniforme.</a:t>
                </a:r>
              </a:p>
              <a:p>
                <a:endParaRPr lang="fr-FR" b="0" i="1" noProof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fr-FR" b="0" i="0" noProof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fr-FR" b="0" noProof="0" dirty="0"/>
              </a:p>
              <a:p>
                <a:endParaRPr lang="fr-FR" noProof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fr-FR" noProof="0" smtClean="0">
                              <a:latin typeface="Cambria Math" panose="02040503050406030204" pitchFamily="18" charset="0"/>
                            </a:rPr>
                            <m:t>Φ</m:t>
                          </m:r>
                        </m:num>
                        <m:den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m:rPr>
                          <m:sty m:val="p"/>
                        </m:rPr>
                        <a:rPr lang="fr-FR" b="0" i="0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</m:t>
                      </m:r>
                      <m:r>
                        <a:rPr lang="fr-FR" b="0" i="0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fr-FR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 noProof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noProof="0" smtClean="0">
                                  <a:latin typeface="Cambria Math" panose="02040503050406030204" pitchFamily="18" charset="0"/>
                                </a:rPr>
                                <m:t>B</m:t>
                              </m:r>
                            </m:e>
                            <m:sub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r>
                            <a:rPr lang="fr-FR" i="1" noProof="0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fr-FR" noProof="0" dirty="0"/>
              </a:p>
              <a:p>
                <a:endParaRPr lang="fr-FR" noProof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𝑑𝑜𝑛𝑐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fr-FR" b="0" noProof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𝑓𝑒𝑚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GB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fr-FR" b="0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fr-FR" b="0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fr-FR" b="0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fr-FR" b="0" i="0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fr-FR" b="0" i="1" noProof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noProof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fr-FR" b="0" noProof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27CF6F-405D-C480-9560-F136E786A6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0653" y="1568196"/>
                <a:ext cx="3210998" cy="3295902"/>
              </a:xfrm>
              <a:prstGeom prst="rect">
                <a:avLst/>
              </a:prstGeom>
              <a:blipFill>
                <a:blip r:embed="rId3"/>
                <a:stretch>
                  <a:fillRect l="-2846" t="-2588" r="-3036" b="-20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3BD8A9-79A1-90C0-4EF4-52D39CA26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940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516DE-A6BB-73DF-CEAA-A26E09623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distance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C83FD-0C60-DB11-7D28-F2CA0EBF1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73" y="1568196"/>
            <a:ext cx="4410075" cy="471487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4818C35-6210-65A2-6300-742E5CC635D8}"/>
              </a:ext>
            </a:extLst>
          </p:cNvPr>
          <p:cNvCxnSpPr>
            <a:cxnSpLocks/>
          </p:cNvCxnSpPr>
          <p:nvPr/>
        </p:nvCxnSpPr>
        <p:spPr>
          <a:xfrm flipV="1">
            <a:off x="2612898" y="2408619"/>
            <a:ext cx="0" cy="3020992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black device on a graph paper&#10;&#10;AI-generated content may be incorrect.">
            <a:extLst>
              <a:ext uri="{FF2B5EF4-FFF2-40B4-BE49-F238E27FC236}">
                <a16:creationId xmlns:a16="http://schemas.microsoft.com/office/drawing/2014/main" id="{CA76D039-965D-683C-AFD5-DEB604C85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34046" y="1005018"/>
            <a:ext cx="5278054" cy="527805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D14D25-5A11-AEAD-1E74-C3704D1BA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28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0D854-8C99-208A-1167-1B288C3E5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4777D-18B6-A147-D8FE-D5F452AF5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distance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12171C-68C4-7F0E-02CA-73ED8899F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464024"/>
            <a:ext cx="5438775" cy="433387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ABC0C9-30A3-DA93-63C0-67C89BBC2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075706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69</TotalTime>
  <Words>424</Words>
  <Application>Microsoft Office PowerPoint</Application>
  <PresentationFormat>On-screen Show (4:3)</PresentationFormat>
  <Paragraphs>105</Paragraphs>
  <Slides>27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Aptos</vt:lpstr>
      <vt:lpstr>Arial</vt:lpstr>
      <vt:lpstr>Calisto MT</vt:lpstr>
      <vt:lpstr>Cambria Math</vt:lpstr>
      <vt:lpstr>Univers Condensed</vt:lpstr>
      <vt:lpstr>Wingdings</vt:lpstr>
      <vt:lpstr>ChronicleVTI</vt:lpstr>
      <vt:lpstr>Conception d’une Dynamo de Vélo</vt:lpstr>
      <vt:lpstr>problématique</vt:lpstr>
      <vt:lpstr>Fabrication et montage (rotor)</vt:lpstr>
      <vt:lpstr>Fabrication et montage (bobines)</vt:lpstr>
      <vt:lpstr>Procédé de mesure et traitement</vt:lpstr>
      <vt:lpstr>Influence des bobines</vt:lpstr>
      <vt:lpstr>Effet de la vitesse</vt:lpstr>
      <vt:lpstr>Effet de la distance</vt:lpstr>
      <vt:lpstr>Effet de la distance</vt:lpstr>
      <vt:lpstr>Effet de la distance</vt:lpstr>
      <vt:lpstr>Simulation simplifiée</vt:lpstr>
      <vt:lpstr>Simulation simplifiée</vt:lpstr>
      <vt:lpstr>PowerPoint Presentation</vt:lpstr>
      <vt:lpstr>Realisation des objectifs</vt:lpstr>
      <vt:lpstr>PowerPoint Presentation</vt:lpstr>
      <vt:lpstr>Annexe:</vt:lpstr>
      <vt:lpstr>Formule distance</vt:lpstr>
      <vt:lpstr>Annexes</vt:lpstr>
      <vt:lpstr>Annexes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 Carsenat</dc:creator>
  <cp:lastModifiedBy>Gabriel Carsenat</cp:lastModifiedBy>
  <cp:revision>6</cp:revision>
  <dcterms:created xsi:type="dcterms:W3CDTF">2025-06-08T07:37:58Z</dcterms:created>
  <dcterms:modified xsi:type="dcterms:W3CDTF">2025-06-08T08:47:02Z</dcterms:modified>
</cp:coreProperties>
</file>

<file path=docProps/thumbnail.jpeg>
</file>